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2" r:id="rId2"/>
    <p:sldId id="330" r:id="rId3"/>
    <p:sldId id="323" r:id="rId4"/>
    <p:sldId id="325" r:id="rId5"/>
    <p:sldId id="332" r:id="rId6"/>
    <p:sldId id="327" r:id="rId7"/>
    <p:sldId id="328" r:id="rId8"/>
    <p:sldId id="329" r:id="rId9"/>
    <p:sldId id="31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092"/>
    <a:srgbClr val="009999"/>
    <a:srgbClr val="003399"/>
    <a:srgbClr val="FF6600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47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7223512-F777-4CE4-A8A7-FC7BF4A88787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356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1F585-C33B-4803-A56D-46629AF11CB2}" type="datetimeFigureOut">
              <a:rPr lang="en-GB" smtClean="0"/>
              <a:t>10/02/2016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1CD71-4392-4D85-8209-A7209D7AA659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397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93963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8053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9564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10134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053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07181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8618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4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440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3031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739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7" name="Picture 23" descr="notice_body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6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Only Logo Belspo White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4188" y="6021388"/>
            <a:ext cx="936625" cy="78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bg_logo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97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899592" y="1124745"/>
            <a:ext cx="7632848" cy="215979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nl-BE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nl-BE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nl-BE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Belgian Science Policy Office (BELSPO)</a:t>
            </a:r>
            <a:br>
              <a:rPr lang="nl-BE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nl-BE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Open Access policy</a:t>
            </a:r>
            <a:br>
              <a:rPr lang="nl-BE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nl-BE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and its federal context</a:t>
            </a:r>
            <a:endParaRPr lang="en-US" sz="4000" kern="1200" dirty="0">
              <a:solidFill>
                <a:srgbClr val="376092"/>
              </a:solidFill>
              <a:latin typeface="CG Omega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187624" y="5085184"/>
            <a:ext cx="3456383" cy="108163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spcBef>
                <a:spcPct val="0"/>
              </a:spcBef>
            </a:pPr>
            <a:endParaRPr lang="fr-BE" sz="2800" kern="1200" dirty="0" smtClean="0">
              <a:solidFill>
                <a:srgbClr val="376092"/>
              </a:solidFill>
              <a:latin typeface="CG Omega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spcBef>
                <a:spcPct val="0"/>
              </a:spcBef>
            </a:pPr>
            <a: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Eric </a:t>
            </a:r>
            <a:r>
              <a:rPr lang="fr-BE" sz="2000" kern="1200" dirty="0" err="1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Laureys</a:t>
            </a:r>
            <a:endParaRPr lang="fr-BE" sz="2000" kern="1200" dirty="0" smtClean="0">
              <a:solidFill>
                <a:srgbClr val="376092"/>
              </a:solidFill>
              <a:latin typeface="CG Omega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spcBef>
                <a:spcPct val="0"/>
              </a:spcBef>
            </a:pPr>
            <a:r>
              <a:rPr lang="nl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10-02-2016</a:t>
            </a:r>
            <a:endParaRPr lang="nl-BE" sz="2000" kern="1200" dirty="0">
              <a:solidFill>
                <a:srgbClr val="376092"/>
              </a:solidFill>
              <a:latin typeface="CG Omega" pitchFamily="34" charset="0"/>
              <a:ea typeface="Times New Roman" pitchFamily="18" charset="0"/>
              <a:cs typeface="Arial" pitchFamily="34" charset="0"/>
            </a:endParaRPr>
          </a:p>
          <a:p>
            <a:pPr algn="l">
              <a:spcBef>
                <a:spcPct val="0"/>
              </a:spcBef>
            </a:pPr>
            <a:endParaRPr lang="en-US" sz="3000" kern="1200" dirty="0">
              <a:solidFill>
                <a:srgbClr val="376092"/>
              </a:solidFill>
              <a:latin typeface="CG Omega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021287"/>
            <a:ext cx="944236" cy="78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09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1259632" y="720000"/>
            <a:ext cx="7812496" cy="594936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BE" sz="3600" kern="1200" dirty="0" err="1" smtClean="0">
                <a:solidFill>
                  <a:srgbClr val="FF660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Institutional</a:t>
            </a:r>
            <a:r>
              <a:rPr lang="fr-BE" sz="3600" kern="1200" dirty="0" smtClean="0">
                <a:solidFill>
                  <a:srgbClr val="FF660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BE" sz="3600" kern="1200" dirty="0" err="1" smtClean="0">
                <a:solidFill>
                  <a:srgbClr val="FF660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Belgium</a:t>
            </a:r>
            <a:r>
              <a:rPr lang="fr-BE" sz="25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5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5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5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5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5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5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5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0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 err="1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Competences</a:t>
            </a:r>
            <a: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over</a:t>
            </a:r>
            <a:b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 err="1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fundamental</a:t>
            </a:r>
            <a: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BE" sz="2000" kern="1200" dirty="0" err="1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research</a:t>
            </a:r>
            <a: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:</a:t>
            </a:r>
            <a:r>
              <a:rPr lang="fr-BE" sz="20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0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0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 err="1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Communities</a:t>
            </a:r>
            <a:r>
              <a:rPr lang="fr-BE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:	Education (</a:t>
            </a:r>
            <a:r>
              <a:rPr lang="fr-BE" sz="2000" kern="1200" dirty="0" err="1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Universities</a:t>
            </a:r>
            <a: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lang="fr-BE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8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8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 err="1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Federal</a:t>
            </a:r>
            <a:r>
              <a:rPr lang="fr-BE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BE" sz="2000" kern="1200" dirty="0" err="1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Adm</a:t>
            </a:r>
            <a:r>
              <a:rPr lang="fr-BE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. :	Fields </a:t>
            </a:r>
            <a:r>
              <a:rPr lang="fr-BE" sz="2000" kern="1200" dirty="0" err="1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defined</a:t>
            </a:r>
            <a:r>
              <a:rPr lang="fr-BE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by national </a:t>
            </a:r>
            <a:r>
              <a:rPr lang="fr-BE" sz="2000" kern="1200" dirty="0" err="1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interest</a:t>
            </a:r>
            <a:r>
              <a:rPr lang="fr-BE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and international</a:t>
            </a:r>
            <a:br>
              <a:rPr lang="fr-BE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	</a:t>
            </a:r>
            <a:r>
              <a:rPr lang="fr-BE" sz="2000" kern="1200" dirty="0" err="1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commitments</a:t>
            </a:r>
            <a:r>
              <a:rPr lang="fr-BE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(BELSPO, </a:t>
            </a:r>
            <a:r>
              <a:rPr lang="fr-BE" sz="2000" kern="1200" dirty="0" err="1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Research</a:t>
            </a:r>
            <a: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BE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Institutions)</a:t>
            </a:r>
            <a: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endParaRPr lang="fr-BE" sz="2000" kern="1200" dirty="0">
              <a:solidFill>
                <a:srgbClr val="00B050"/>
              </a:solidFill>
              <a:latin typeface="CG Omega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021287"/>
            <a:ext cx="944236" cy="78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908720"/>
            <a:ext cx="2804580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0539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1259632" y="720000"/>
            <a:ext cx="7812496" cy="594936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BE" sz="3600" kern="1200" dirty="0" smtClean="0">
                <a:solidFill>
                  <a:srgbClr val="FF660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BELSPO Open Access mandate</a:t>
            </a:r>
            <a:r>
              <a:rPr lang="fr-BE" sz="25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5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8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8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General </a:t>
            </a:r>
            <a:r>
              <a:rPr lang="fr-BE" sz="2000" kern="1200" dirty="0" err="1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approach</a:t>
            </a:r>
            <a: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:</a:t>
            </a:r>
            <a:b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</a:t>
            </a:r>
            <a:r>
              <a:rPr lang="fr-BE" sz="2000" kern="1200" dirty="0" err="1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Enforcing</a:t>
            </a:r>
            <a: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Green OA</a:t>
            </a:r>
            <a:b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</a:t>
            </a:r>
            <a:r>
              <a:rPr lang="fr-BE" sz="2000" kern="1200" dirty="0" err="1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Fostering</a:t>
            </a:r>
            <a: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BE" sz="2000" kern="1200" dirty="0" err="1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Fair</a:t>
            </a:r>
            <a: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Gold OA</a:t>
            </a:r>
            <a:b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Policy </a:t>
            </a:r>
            <a:r>
              <a:rPr lang="fr-BE" sz="2000" kern="1200" dirty="0" err="1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rationale</a:t>
            </a:r>
            <a:r>
              <a:rPr lang="fr-BE" sz="20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:</a:t>
            </a:r>
            <a:b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M</a:t>
            </a:r>
            <a:r>
              <a:rPr lang="en-GB" sz="2000" kern="1200" dirty="0" err="1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aking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society benefit from taxpayer funded 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activity</a:t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Support </a:t>
            </a: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the sustainability and the development 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of</a:t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 scientific research</a:t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lang="en-GB" sz="2000" kern="1200" dirty="0" err="1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Honor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public responsibility with regard to long 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term</a:t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 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national heritage conservation</a:t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endParaRPr lang="fr-BE" sz="2000" kern="1200" dirty="0">
              <a:solidFill>
                <a:srgbClr val="00B050"/>
              </a:solidFill>
              <a:latin typeface="CG Omega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021287"/>
            <a:ext cx="944236" cy="78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4303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1259632" y="720000"/>
            <a:ext cx="7812496" cy="594936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BE" sz="3600" kern="1200" dirty="0" smtClean="0">
                <a:solidFill>
                  <a:srgbClr val="FF660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BELSPO Open Access mandate</a:t>
            </a:r>
            <a:r>
              <a:rPr lang="fr-BE" sz="25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5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8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8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Common </a:t>
            </a:r>
            <a:r>
              <a:rPr lang="en-GB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Green </a:t>
            </a:r>
            <a:r>
              <a:rPr lang="en-GB" sz="20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OA </a:t>
            </a:r>
            <a:r>
              <a:rPr lang="en-GB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requirements :</a:t>
            </a:r>
            <a:br>
              <a:rPr lang="en-GB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Mandatory ID/OA with retention of needed rights</a:t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- Grey literature</a:t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- 6/12 month embargoes</a:t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Choice </a:t>
            </a: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of OAI-PMH compatible 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repository</a:t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CC BY 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for articles, 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CC BY-NC 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for monographs</a:t>
            </a:r>
            <a: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 err="1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Uncommon</a:t>
            </a:r>
            <a: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Green OA </a:t>
            </a:r>
            <a:r>
              <a:rPr lang="fr-BE" sz="2000" kern="1200" dirty="0" err="1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requirements</a:t>
            </a:r>
            <a: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:</a:t>
            </a:r>
            <a:b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</a:t>
            </a: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Immediate deposit of BELSPO project reports (mandate</a:t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  includes report editing instructions)</a:t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Immediate OA for articles published before 1993</a:t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Negotiated monograph embargo allowed but embargo</a:t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  duration has to be 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established</a:t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endParaRPr lang="fr-BE" sz="2000" kern="1200" dirty="0">
              <a:solidFill>
                <a:srgbClr val="00B050"/>
              </a:solidFill>
              <a:latin typeface="CG Omega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021287"/>
            <a:ext cx="944236" cy="78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270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1259632" y="720000"/>
            <a:ext cx="7812496" cy="594936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BE" sz="3600" kern="1200" dirty="0" smtClean="0">
                <a:solidFill>
                  <a:srgbClr val="FF660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BELSPO mandate </a:t>
            </a:r>
            <a:r>
              <a:rPr lang="fr-BE" sz="3600" kern="1200" dirty="0" err="1" smtClean="0">
                <a:solidFill>
                  <a:srgbClr val="FF660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credibility</a:t>
            </a:r>
            <a:r>
              <a:rPr lang="fr-BE" sz="25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5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8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8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Backing of Green OA mandate with real infrastructure :</a:t>
            </a:r>
            <a:br>
              <a:rPr lang="en-GB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Centralised for 14 research institutions</a:t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Repository administration </a:t>
            </a: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entrusted 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to Royal Library</a:t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Considering merger with Legal Depot’s digital extension</a:t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Soon to be opened up to other federal departments</a:t>
            </a:r>
            <a: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endParaRPr lang="fr-BE" sz="2000" kern="1200" dirty="0">
              <a:solidFill>
                <a:srgbClr val="00B050"/>
              </a:solidFill>
              <a:latin typeface="CG Omega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021287"/>
            <a:ext cx="944236" cy="78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132856"/>
            <a:ext cx="1807849" cy="1938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731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1259632" y="720000"/>
            <a:ext cx="7812496" cy="594936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BE" sz="3600" kern="1200" dirty="0" smtClean="0">
                <a:solidFill>
                  <a:srgbClr val="FF660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BELSPO Open Access mandate</a:t>
            </a:r>
            <a:r>
              <a:rPr lang="fr-BE" sz="25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5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8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8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Common </a:t>
            </a:r>
            <a:r>
              <a:rPr lang="en-GB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Gold </a:t>
            </a:r>
            <a:r>
              <a:rPr lang="en-GB" sz="20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OA </a:t>
            </a:r>
            <a:r>
              <a:rPr lang="en-GB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requirements :</a:t>
            </a:r>
            <a:br>
              <a:rPr lang="en-GB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Journal listed with recognised on line directories</a:t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Transparency for publishers, venues and APC</a:t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No hybrid unless proven absence of Double Dipping</a:t>
            </a:r>
            <a: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No bundled APC deals at a fixed sum per timeframe</a:t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No differential charges for Creative Commons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 err="1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Uncommon</a:t>
            </a:r>
            <a: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Gold OA </a:t>
            </a:r>
            <a:r>
              <a:rPr lang="fr-BE" sz="2000" kern="1200" dirty="0" err="1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requirements</a:t>
            </a:r>
            <a: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:</a:t>
            </a:r>
            <a:br>
              <a:rPr lang="fr-BE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Hybrid allowed for monographs</a:t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Grant based APC cap of €1300 + 20% of outstanding sum</a:t>
            </a: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For monographs : €6000 </a:t>
            </a:r>
            <a:r>
              <a:rPr lang="en-GB" sz="2000" dirty="0">
                <a:solidFill>
                  <a:srgbClr val="00B050"/>
                </a:solidFill>
              </a:rPr>
              <a:t>+ 20% of the outstanding </a:t>
            </a:r>
            <a:r>
              <a:rPr lang="en-GB" sz="2000" dirty="0" smtClean="0">
                <a:solidFill>
                  <a:srgbClr val="00B050"/>
                </a:solidFill>
              </a:rPr>
              <a:t>sum</a:t>
            </a:r>
            <a:br>
              <a:rPr lang="en-GB" sz="2000" dirty="0" smtClean="0">
                <a:solidFill>
                  <a:srgbClr val="00B050"/>
                </a:solidFill>
              </a:rPr>
            </a:b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</a:t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endParaRPr lang="fr-BE" sz="2000" kern="1200" dirty="0">
              <a:solidFill>
                <a:srgbClr val="00B050"/>
              </a:solidFill>
              <a:latin typeface="CG Omega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021287"/>
            <a:ext cx="944236" cy="78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4546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1259632" y="720000"/>
            <a:ext cx="7812496" cy="594936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BE" sz="3600" kern="1200" dirty="0" smtClean="0">
                <a:solidFill>
                  <a:srgbClr val="FF660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BELSPO Open Access mandate</a:t>
            </a:r>
            <a:r>
              <a:rPr lang="fr-BE" sz="25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5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8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8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Furthering compliance:</a:t>
            </a:r>
            <a:br>
              <a:rPr lang="en-GB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Evaluation based solely on repository bibliography</a:t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- In cases of noncompliance with APC, 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embargo,</a:t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 protection</a:t>
            </a: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, licence and copyright policies, 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concerned</a:t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 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publications </a:t>
            </a: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will be withdrawn from 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bibliography</a:t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- Full text accessibility provides edge with evaluation</a:t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- Exceptions may be granted by 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a special</a:t>
            </a: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OA Commission</a:t>
            </a:r>
            <a:r>
              <a:rPr lang="en-GB" sz="2000" dirty="0" smtClean="0"/>
              <a:t/>
            </a:r>
            <a:br>
              <a:rPr lang="en-GB" sz="2000" dirty="0" smtClean="0"/>
            </a:br>
            <a: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endParaRPr lang="fr-BE" sz="2000" kern="1200" dirty="0">
              <a:solidFill>
                <a:srgbClr val="00B050"/>
              </a:solidFill>
              <a:latin typeface="CG Omega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021287"/>
            <a:ext cx="944236" cy="78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2886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1259632" y="720000"/>
            <a:ext cx="7812496" cy="594936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fr-BE" sz="3600" kern="1200" dirty="0" smtClean="0">
                <a:solidFill>
                  <a:srgbClr val="FF660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BELSPO OA mandate </a:t>
            </a:r>
            <a:r>
              <a:rPr lang="fr-BE" sz="3600" kern="1200" dirty="0" err="1" smtClean="0">
                <a:solidFill>
                  <a:srgbClr val="FF660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acceptance</a:t>
            </a:r>
            <a:r>
              <a:rPr lang="fr-BE" sz="25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5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8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8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Reservation w.r.t. Green OA :</a:t>
            </a:r>
            <a:br>
              <a:rPr lang="en-GB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Fear that </a:t>
            </a: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OA will 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undermine book </a:t>
            </a: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sales 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Fear of coercing senior researchers into complying</a:t>
            </a: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</a:t>
            </a:r>
            <a:r>
              <a:rPr lang="nl-BE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Faith to existing institutional Integrated Library </a:t>
            </a:r>
            <a:r>
              <a:rPr lang="nl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Systems</a:t>
            </a:r>
            <a:br>
              <a:rPr lang="nl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nl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Refusal of double import</a:t>
            </a: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fr-BE" sz="28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8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Reservation w.r.t. </a:t>
            </a:r>
            <a:r>
              <a:rPr lang="en-GB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Gold </a:t>
            </a:r>
            <a:r>
              <a:rPr lang="en-GB" sz="2000" kern="12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OA </a:t>
            </a:r>
            <a:r>
              <a:rPr lang="en-GB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:</a:t>
            </a:r>
            <a:br>
              <a:rPr lang="en-GB" sz="2000" kern="12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R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efusal </a:t>
            </a: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of APC caps to maintain full IF potential</a:t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Refusal </a:t>
            </a: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to dump hybrid journals 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to </a:t>
            </a: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maintain full IF</a:t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  potential</a:t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- R</a:t>
            </a:r>
            <a:r>
              <a:rPr lang="en-GB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equest </a:t>
            </a: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funds for non-project based institutional research</a:t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lang="en-GB" sz="2000" dirty="0" smtClean="0">
                <a:solidFill>
                  <a:srgbClr val="009999"/>
                </a:solidFill>
              </a:rPr>
              <a:t/>
            </a:r>
            <a:br>
              <a:rPr lang="en-GB" sz="2000" dirty="0" smtClean="0">
                <a:solidFill>
                  <a:srgbClr val="009999"/>
                </a:solidFill>
              </a:rPr>
            </a:br>
            <a: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fr-BE" sz="2000" kern="1200" dirty="0" smtClean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2000" kern="12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endParaRPr lang="fr-BE" sz="2000" kern="1200" dirty="0">
              <a:solidFill>
                <a:srgbClr val="00B050"/>
              </a:solidFill>
              <a:latin typeface="CG Omega" pitchFamily="34" charset="0"/>
              <a:ea typeface="Times New Roman" pitchFamily="18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021287"/>
            <a:ext cx="944236" cy="78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6588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021287"/>
            <a:ext cx="944236" cy="78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4728" y="7709089"/>
            <a:ext cx="1067272" cy="739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1" descr="Description: Description: cid:image002.png@01CDEE61.E4A15870"/>
          <p:cNvSpPr>
            <a:spLocks noChangeAspect="1" noChangeArrowheads="1"/>
          </p:cNvSpPr>
          <p:nvPr/>
        </p:nvSpPr>
        <p:spPr bwMode="auto">
          <a:xfrm>
            <a:off x="2571750" y="2481263"/>
            <a:ext cx="466725" cy="39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" name="AutoShape 2" descr="Description: Description: cid:image006.jpg@01CDEE61.E4A15870"/>
          <p:cNvSpPr>
            <a:spLocks noChangeAspect="1" noChangeArrowheads="1"/>
          </p:cNvSpPr>
          <p:nvPr/>
        </p:nvSpPr>
        <p:spPr bwMode="auto">
          <a:xfrm>
            <a:off x="2571750" y="2481263"/>
            <a:ext cx="304800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571750" y="2481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39752" y="1700808"/>
            <a:ext cx="653447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Eric </a:t>
            </a:r>
            <a:r>
              <a:rPr lang="en-GB" sz="1600" dirty="0" err="1">
                <a:solidFill>
                  <a:srgbClr val="00B050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Laureys</a:t>
            </a:r>
            <a:r>
              <a:rPr lang="en-GB" sz="16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16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16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Science Policy Officer</a:t>
            </a:r>
          </a:p>
          <a:p>
            <a:r>
              <a:rPr lang="en-GB" sz="16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16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16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Scientific and Technical Information Service (STIS)</a:t>
            </a:r>
            <a:endParaRPr lang="en-GB" sz="1600" dirty="0">
              <a:solidFill>
                <a:srgbClr val="376092"/>
              </a:solidFill>
              <a:latin typeface="CG Omega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en-GB" sz="16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Belgian Federal Science Policy Office (BELSPO)</a:t>
            </a:r>
            <a:endParaRPr lang="en-GB" sz="1600" dirty="0">
              <a:solidFill>
                <a:srgbClr val="376092"/>
              </a:solidFill>
              <a:latin typeface="CG Omega" pitchFamily="34" charset="0"/>
              <a:ea typeface="Times New Roman" pitchFamily="18" charset="0"/>
              <a:cs typeface="Arial" pitchFamily="34" charset="0"/>
            </a:endParaRPr>
          </a:p>
          <a:p>
            <a:endParaRPr lang="en-GB" sz="1600" dirty="0">
              <a:solidFill>
                <a:srgbClr val="376092"/>
              </a:solidFill>
              <a:latin typeface="CG Omega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en-GB" sz="16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231 </a:t>
            </a:r>
            <a:r>
              <a:rPr lang="en-GB" sz="16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Avenue Louise</a:t>
            </a:r>
            <a:br>
              <a:rPr lang="en-GB" sz="16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16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BE-1050 </a:t>
            </a:r>
            <a:r>
              <a:rPr lang="en-GB" sz="1600" dirty="0" err="1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Bruxelles</a:t>
            </a:r>
            <a:r>
              <a:rPr lang="en-GB" sz="16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16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16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+</a:t>
            </a:r>
            <a:r>
              <a:rPr lang="en-GB" sz="16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32 (0)2 238 37 </a:t>
            </a:r>
            <a:r>
              <a:rPr lang="en-GB" sz="16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51</a:t>
            </a:r>
            <a:r>
              <a:rPr lang="en-GB" sz="16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16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16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www.stis.belspo.be</a:t>
            </a:r>
            <a:r>
              <a:rPr lang="en-GB" sz="16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GB" sz="1600" dirty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</a:br>
            <a:r>
              <a:rPr lang="en-GB" sz="1600" dirty="0" smtClean="0">
                <a:solidFill>
                  <a:srgbClr val="376092"/>
                </a:solidFill>
                <a:latin typeface="CG Omega" pitchFamily="34" charset="0"/>
                <a:ea typeface="Times New Roman" pitchFamily="18" charset="0"/>
                <a:cs typeface="Arial" pitchFamily="34" charset="0"/>
              </a:rPr>
              <a:t>eric.laureys@stis.belspo.be</a:t>
            </a:r>
            <a:endParaRPr lang="en-GB" sz="1600" dirty="0">
              <a:solidFill>
                <a:srgbClr val="376092"/>
              </a:solidFill>
              <a:latin typeface="CG Omega" pitchFamily="34" charset="0"/>
              <a:ea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42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lspo_Presentatio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Belspo_Presentation</Template>
  <TotalTime>3671</TotalTime>
  <Words>30</Words>
  <Application>Microsoft Office PowerPoint</Application>
  <PresentationFormat>Affichage à l'écran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Belspo_Presentation</vt:lpstr>
      <vt:lpstr> Belgian Science Policy Office (BELSPO) Open Access policy and its federal context</vt:lpstr>
      <vt:lpstr>Institutional Belgium     Competences over fundamental research:  Communities : Education (Universities)  Federal Adm. : Fields defined by national interest and international   commitments (BELSPO, Research Institutions)  </vt:lpstr>
      <vt:lpstr>BELSPO Open Access mandate  General approach :   - Enforcing Green OA  - Fostering Fair Gold OA  Policy rationale :   - Making society benefit from taxpayer funded activity  - Support the sustainability and the development of    scientific research  - Honor public responsibility with regard to long term    national heritage conservation  </vt:lpstr>
      <vt:lpstr>BELSPO Open Access mandate  Common Green OA requirements :   - Mandatory ID/OA with retention of needed rights  - Grey literature  - 6/12 month embargoes  - Choice of OAI-PMH compatible repository  - CC BY for articles, CC BY-NC for monographs  Uncommon Green OA requirements :   - Immediate deposit of BELSPO project reports (mandate    includes report editing instructions)  - Immediate OA for articles published before 1993  - Negotiated monograph embargo allowed but embargo    duration has to be established  </vt:lpstr>
      <vt:lpstr>BELSPO mandate credibility  Backing of Green OA mandate with real infrastructure :         - Centralised for 14 research institutions  - Repository administration entrusted to Royal Library  - Considering merger with Legal Depot’s digital extension  - Soon to be opened up to other federal departments    </vt:lpstr>
      <vt:lpstr>BELSPO Open Access mandate  Common Gold OA requirements :   - Journal listed with recognised on line directories  - Transparency for publishers, venues and APC  - No hybrid unless proven absence of Double Dipping  - No bundled APC deals at a fixed sum per timeframe  - No differential charges for Creative Commons  Uncommon Gold OA requirements :   - Hybrid allowed for monographs  - Grant based APC cap of €1300 + 20% of outstanding sum  - For monographs : €6000 + 20% of the outstanding sum    </vt:lpstr>
      <vt:lpstr>BELSPO Open Access mandate  Furthering compliance:   - Evaluation based solely on repository bibliography   - In cases of noncompliance with APC, embargo,    protection, licence and copyright policies, concerned    publications will be withdrawn from bibliography   - Full text accessibility provides edge with evaluation   - Exceptions may be granted by a special OA Commission   </vt:lpstr>
      <vt:lpstr>BELSPO OA mandate acceptance  Reservation w.r.t. Green OA :   - Fear that OA will undermine book sales   - Fear of coercing senior researchers into complying  - Faith to existing institutional Integrated Library Systems  - Refusal of double import  Reservation w.r.t. Gold OA :   - Refusal of APC caps to maintain full IF potential  - Refusal to dump hybrid journals to maintain full IF    potential  - Request funds for non-project based institutional research     </vt:lpstr>
      <vt:lpstr>Présentation PowerPoint</vt:lpstr>
    </vt:vector>
  </TitlesOfParts>
  <Company>BELSPO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Belgian Science Policy Federaal Wetenschapsbeleid Politique scientifique fédérale</dc:title>
  <dc:creator>ZIARKO Ward</dc:creator>
  <cp:lastModifiedBy>Clients</cp:lastModifiedBy>
  <cp:revision>221</cp:revision>
  <dcterms:created xsi:type="dcterms:W3CDTF">2012-09-17T08:23:48Z</dcterms:created>
  <dcterms:modified xsi:type="dcterms:W3CDTF">2016-02-10T10:31:23Z</dcterms:modified>
</cp:coreProperties>
</file>